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1" r:id="rId2"/>
    <p:sldId id="327" r:id="rId3"/>
    <p:sldId id="337" r:id="rId4"/>
    <p:sldId id="354" r:id="rId5"/>
    <p:sldId id="325" r:id="rId6"/>
    <p:sldId id="353" r:id="rId7"/>
    <p:sldId id="324" r:id="rId8"/>
    <p:sldId id="355" r:id="rId9"/>
    <p:sldId id="356" r:id="rId10"/>
    <p:sldId id="390" r:id="rId11"/>
    <p:sldId id="391" r:id="rId12"/>
    <p:sldId id="372" r:id="rId13"/>
    <p:sldId id="374" r:id="rId14"/>
    <p:sldId id="375" r:id="rId15"/>
    <p:sldId id="376" r:id="rId16"/>
    <p:sldId id="348" r:id="rId17"/>
    <p:sldId id="380" r:id="rId18"/>
    <p:sldId id="379" r:id="rId19"/>
    <p:sldId id="389" r:id="rId20"/>
    <p:sldId id="352" r:id="rId21"/>
    <p:sldId id="383" r:id="rId22"/>
    <p:sldId id="392" r:id="rId23"/>
    <p:sldId id="378" r:id="rId24"/>
    <p:sldId id="393" r:id="rId25"/>
    <p:sldId id="367" r:id="rId26"/>
    <p:sldId id="368" r:id="rId27"/>
    <p:sldId id="385" r:id="rId28"/>
    <p:sldId id="387" r:id="rId29"/>
    <p:sldId id="388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>
          <p15:clr>
            <a:srgbClr val="A4A3A4"/>
          </p15:clr>
        </p15:guide>
        <p15:guide id="2" orient="horz" pos="2981">
          <p15:clr>
            <a:srgbClr val="A4A3A4"/>
          </p15:clr>
        </p15:guide>
        <p15:guide id="3" pos="2880">
          <p15:clr>
            <a:srgbClr val="A4A3A4"/>
          </p15:clr>
        </p15:guide>
        <p15:guide id="4" pos="5465">
          <p15:clr>
            <a:srgbClr val="A4A3A4"/>
          </p15:clr>
        </p15:guide>
        <p15:guide id="5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844"/>
    <a:srgbClr val="4FCBFE"/>
    <a:srgbClr val="A0B12F"/>
    <a:srgbClr val="6FC001"/>
    <a:srgbClr val="ADFD36"/>
    <a:srgbClr val="FAAC9F"/>
    <a:srgbClr val="0775A3"/>
    <a:srgbClr val="2BACF8"/>
    <a:srgbClr val="0871B6"/>
    <a:srgbClr val="057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9" autoAdjust="0"/>
    <p:restoredTop sz="94270" autoAdjust="0"/>
  </p:normalViewPr>
  <p:slideViewPr>
    <p:cSldViewPr>
      <p:cViewPr varScale="1">
        <p:scale>
          <a:sx n="88" d="100"/>
          <a:sy n="88" d="100"/>
        </p:scale>
        <p:origin x="356" y="56"/>
      </p:cViewPr>
      <p:guideLst>
        <p:guide orient="horz" pos="577"/>
        <p:guide orient="horz" pos="2981"/>
        <p:guide pos="2880"/>
        <p:guide pos="5465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CD6C5-BE4E-460D-BA25-3CD46C53A4C5}" type="datetimeFigureOut">
              <a:rPr lang="zh-CN" altLang="en-US" smtClean="0"/>
              <a:t>2021/9/23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CF3AE-C026-4A94-8CE5-EC1F3DCAB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6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F3AE-C026-4A94-8CE5-EC1F3DCAB26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4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BFC6CE"/>
              </a:gs>
              <a:gs pos="100000">
                <a:srgbClr val="FBFBF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6BD0-1DED-4B59-A81A-46F85BD6E6FE}" type="datetimeFigureOut">
              <a:rPr lang="zh-CN" altLang="en-US" smtClean="0"/>
              <a:t>2021/9/23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72F-138F-4938-A1D0-B375A918B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3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6BD0-1DED-4B59-A81A-46F85BD6E6FE}" type="datetimeFigureOut">
              <a:rPr lang="zh-CN" altLang="en-US" smtClean="0"/>
              <a:t>2021/9/23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72F-138F-4938-A1D0-B375A918B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1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6BD0-1DED-4B59-A81A-46F85BD6E6FE}" type="datetimeFigureOut">
              <a:rPr lang="zh-CN" altLang="en-US" smtClean="0"/>
              <a:t>2021/9/23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72F-138F-4938-A1D0-B375A918B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2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6BD0-1DED-4B59-A81A-46F85BD6E6FE}" type="datetimeFigureOut">
              <a:rPr lang="zh-CN" altLang="en-US" smtClean="0"/>
              <a:t>2021/9/23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72F-138F-4938-A1D0-B375A918B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97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6BD0-1DED-4B59-A81A-46F85BD6E6FE}" type="datetimeFigureOut">
              <a:rPr lang="zh-CN" altLang="en-US" smtClean="0"/>
              <a:t>2021/9/23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72F-138F-4938-A1D0-B375A918B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5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6BD0-1DED-4B59-A81A-46F85BD6E6FE}" type="datetimeFigureOut">
              <a:rPr lang="zh-CN" altLang="en-US" smtClean="0"/>
              <a:t>2021/9/23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72F-138F-4938-A1D0-B375A918B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45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6BD0-1DED-4B59-A81A-46F85BD6E6FE}" type="datetimeFigureOut">
              <a:rPr lang="zh-CN" altLang="en-US" smtClean="0"/>
              <a:t>2021/9/23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72F-138F-4938-A1D0-B375A918B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95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6BD0-1DED-4B59-A81A-46F85BD6E6FE}" type="datetimeFigureOut">
              <a:rPr lang="zh-CN" altLang="en-US" smtClean="0"/>
              <a:t>2021/9/23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72F-138F-4938-A1D0-B375A918B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9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6BD0-1DED-4B59-A81A-46F85BD6E6FE}" type="datetimeFigureOut">
              <a:rPr lang="zh-CN" altLang="en-US" smtClean="0"/>
              <a:t>2021/9/23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72F-138F-4938-A1D0-B375A918B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3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6BD0-1DED-4B59-A81A-46F85BD6E6FE}" type="datetimeFigureOut">
              <a:rPr lang="zh-CN" altLang="en-US" smtClean="0"/>
              <a:t>2021/9/23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72F-138F-4938-A1D0-B375A918B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6BD0-1DED-4B59-A81A-46F85BD6E6FE}" type="datetimeFigureOut">
              <a:rPr lang="zh-CN" altLang="en-US" smtClean="0"/>
              <a:t>2021/9/23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E72F-138F-4938-A1D0-B375A918B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9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BFC6CE"/>
              </a:gs>
              <a:gs pos="100000">
                <a:srgbClr val="FBFBF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6BD0-1DED-4B59-A81A-46F85BD6E6FE}" type="datetimeFigureOut">
              <a:rPr lang="zh-CN" altLang="en-US" smtClean="0"/>
              <a:t>2021/9/23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6E72F-138F-4938-A1D0-B375A918B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6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432234">
            <a:off x="4210205" y="-876449"/>
            <a:ext cx="5579978" cy="4474849"/>
            <a:chOff x="-1704691" y="-332824"/>
            <a:chExt cx="6120637" cy="4908429"/>
          </a:xfrm>
        </p:grpSpPr>
        <p:sp>
          <p:nvSpPr>
            <p:cNvPr id="6" name="矩形 5"/>
            <p:cNvSpPr/>
            <p:nvPr/>
          </p:nvSpPr>
          <p:spPr>
            <a:xfrm>
              <a:off x="-1704691" y="-323383"/>
              <a:ext cx="1020106" cy="4898988"/>
            </a:xfrm>
            <a:prstGeom prst="rect">
              <a:avLst/>
            </a:prstGeom>
            <a:solidFill>
              <a:srgbClr val="E9A310"/>
            </a:solidFill>
            <a:ln>
              <a:noFill/>
            </a:ln>
            <a:effectLst>
              <a:outerShdw blurRad="2667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-684585" y="-287483"/>
              <a:ext cx="1020106" cy="4863088"/>
            </a:xfrm>
            <a:prstGeom prst="rect">
              <a:avLst/>
            </a:prstGeom>
            <a:solidFill>
              <a:srgbClr val="D9E020"/>
            </a:solidFill>
            <a:ln>
              <a:noFill/>
            </a:ln>
            <a:effectLst>
              <a:outerShdw blurRad="2667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897792" y="1646439"/>
              <a:ext cx="1386143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 dirty="0">
                  <a:gradFill>
                    <a:gsLst>
                      <a:gs pos="0">
                        <a:schemeClr val="bg1"/>
                      </a:gs>
                      <a:gs pos="100000">
                        <a:srgbClr val="D2D5D6"/>
                      </a:gs>
                    </a:gsLst>
                    <a:lin ang="0" scaled="0"/>
                  </a:gradFill>
                  <a:effectLst>
                    <a:outerShdw blurRad="114300" dist="762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zh-CN" altLang="en-US" sz="15000" dirty="0">
                <a:gradFill>
                  <a:gsLst>
                    <a:gs pos="0">
                      <a:schemeClr val="bg1"/>
                    </a:gs>
                    <a:gs pos="100000">
                      <a:srgbClr val="D2D5D6"/>
                    </a:gs>
                  </a:gsLst>
                  <a:lin ang="0" scaled="0"/>
                </a:gradFill>
                <a:effectLst>
                  <a:outerShdw blurRad="114300" dist="762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35521" y="-279662"/>
              <a:ext cx="1020106" cy="4855266"/>
            </a:xfrm>
            <a:prstGeom prst="rect">
              <a:avLst/>
            </a:prstGeom>
            <a:solidFill>
              <a:srgbClr val="8AC0FF"/>
            </a:solidFill>
            <a:ln>
              <a:noFill/>
            </a:ln>
            <a:effectLst>
              <a:outerShdw blurRad="2667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555" y="1646438"/>
              <a:ext cx="1386143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 dirty="0">
                  <a:gradFill>
                    <a:gsLst>
                      <a:gs pos="0">
                        <a:schemeClr val="bg1"/>
                      </a:gs>
                      <a:gs pos="100000">
                        <a:srgbClr val="D2D5D6"/>
                      </a:gs>
                    </a:gsLst>
                    <a:lin ang="0" scaled="0"/>
                  </a:gradFill>
                  <a:effectLst>
                    <a:outerShdw blurRad="114300" dist="762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0</a:t>
              </a:r>
              <a:endParaRPr lang="zh-CN" altLang="en-US" sz="15000" dirty="0">
                <a:gradFill>
                  <a:gsLst>
                    <a:gs pos="0">
                      <a:schemeClr val="bg1"/>
                    </a:gs>
                    <a:gs pos="100000">
                      <a:srgbClr val="D2D5D6"/>
                    </a:gs>
                  </a:gsLst>
                  <a:lin ang="0" scaled="0"/>
                </a:gradFill>
                <a:effectLst>
                  <a:outerShdw blurRad="114300" dist="762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355629" y="-283684"/>
              <a:ext cx="1020106" cy="4859288"/>
            </a:xfrm>
            <a:prstGeom prst="rect">
              <a:avLst/>
            </a:prstGeom>
            <a:solidFill>
              <a:srgbClr val="1F6296"/>
            </a:solidFill>
            <a:ln>
              <a:noFill/>
            </a:ln>
            <a:effectLst>
              <a:outerShdw blurRad="2667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375733" y="-332824"/>
              <a:ext cx="1020106" cy="4908428"/>
            </a:xfrm>
            <a:prstGeom prst="rect">
              <a:avLst/>
            </a:prstGeom>
            <a:solidFill>
              <a:srgbClr val="FF4F6C"/>
            </a:solidFill>
            <a:ln>
              <a:noFill/>
            </a:ln>
            <a:effectLst>
              <a:outerShdw blurRad="2667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27181" y="1646439"/>
              <a:ext cx="1386143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>
                  <a:gradFill>
                    <a:gsLst>
                      <a:gs pos="0">
                        <a:schemeClr val="bg1"/>
                      </a:gs>
                      <a:gs pos="100000">
                        <a:srgbClr val="D2D5D6"/>
                      </a:gs>
                    </a:gsLst>
                    <a:lin ang="0" scaled="0"/>
                  </a:gradFill>
                  <a:effectLst>
                    <a:outerShdw blurRad="114300" dist="762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zh-CN" altLang="en-US" sz="15000" dirty="0">
                <a:gradFill>
                  <a:gsLst>
                    <a:gs pos="0">
                      <a:schemeClr val="bg1"/>
                    </a:gs>
                    <a:gs pos="100000">
                      <a:srgbClr val="D2D5D6"/>
                    </a:gs>
                  </a:gsLst>
                  <a:lin ang="0" scaled="0"/>
                </a:gradFill>
                <a:effectLst>
                  <a:outerShdw blurRad="114300" dist="762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3007" y="1646437"/>
              <a:ext cx="1386143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>
                  <a:gradFill>
                    <a:gsLst>
                      <a:gs pos="0">
                        <a:schemeClr val="bg1"/>
                      </a:gs>
                      <a:gs pos="100000">
                        <a:srgbClr val="D2D5D6"/>
                      </a:gs>
                    </a:gsLst>
                    <a:lin ang="0" scaled="0"/>
                  </a:gradFill>
                  <a:effectLst>
                    <a:outerShdw blurRad="114300" dist="762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zh-CN" altLang="en-US" sz="15000" dirty="0">
                <a:gradFill>
                  <a:gsLst>
                    <a:gs pos="0">
                      <a:schemeClr val="bg1"/>
                    </a:gs>
                    <a:gs pos="100000">
                      <a:srgbClr val="D2D5D6"/>
                    </a:gs>
                  </a:gsLst>
                  <a:lin ang="0" scaled="0"/>
                </a:gradFill>
                <a:effectLst>
                  <a:outerShdw blurRad="114300" dist="762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95840" y="-300831"/>
              <a:ext cx="1020106" cy="4876436"/>
            </a:xfrm>
            <a:prstGeom prst="rect">
              <a:avLst/>
            </a:prstGeom>
            <a:solidFill>
              <a:srgbClr val="9338BB"/>
            </a:solidFill>
            <a:ln>
              <a:noFill/>
            </a:ln>
            <a:effectLst>
              <a:outerShdw blurRad="2667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1704690" y="4420540"/>
              <a:ext cx="6120636" cy="155064"/>
            </a:xfrm>
            <a:prstGeom prst="rect">
              <a:avLst/>
            </a:prstGeom>
            <a:solidFill>
              <a:srgbClr val="000000">
                <a:alpha val="70980"/>
              </a:srgbClr>
            </a:solidFill>
            <a:ln>
              <a:noFill/>
            </a:ln>
            <a:effectLst>
              <a:outerShdw blurRad="1651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1704690" y="4265476"/>
              <a:ext cx="6120636" cy="155064"/>
            </a:xfrm>
            <a:prstGeom prst="rect">
              <a:avLst/>
            </a:prstGeom>
            <a:solidFill>
              <a:schemeClr val="bg1">
                <a:alpha val="7098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01991" y="2920684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rgbClr val="4BC1D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东方小学课程计划</a:t>
            </a:r>
            <a:endParaRPr lang="zh-CN" altLang="en-US" sz="4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28222" y="3977990"/>
            <a:ext cx="1569105" cy="3822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3315260" y="3921925"/>
            <a:ext cx="2056017" cy="781371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kern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0" scaled="0"/>
                </a:gradFill>
                <a:effectLst>
                  <a:outerShdw blurRad="88900" dist="889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2021.09</a:t>
            </a:r>
            <a:endParaRPr lang="zh-CN" altLang="en-US" sz="2400" b="1" kern="0" dirty="0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effectLst>
                <a:outerShdw blurRad="88900" dist="889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72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402" y="13119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学年</a:t>
            </a: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探究型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课程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计划</a:t>
            </a:r>
            <a:endParaRPr lang="zh-CN" altLang="en-US" sz="3200" dirty="0"/>
          </a:p>
        </p:txBody>
      </p:sp>
      <p:sp>
        <p:nvSpPr>
          <p:cNvPr id="4" name="圆角矩形 3"/>
          <p:cNvSpPr/>
          <p:nvPr/>
        </p:nvSpPr>
        <p:spPr>
          <a:xfrm>
            <a:off x="162939" y="1012982"/>
            <a:ext cx="8851945" cy="3818710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11" y="1275606"/>
            <a:ext cx="8172400" cy="31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62939" y="843558"/>
            <a:ext cx="8851945" cy="4032448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62939" y="5831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学年</a:t>
            </a: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作息时间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安排表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3" y="934599"/>
            <a:ext cx="7344816" cy="38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27584" y="1275606"/>
            <a:ext cx="3456383" cy="2853898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</a:t>
            </a:r>
            <a:r>
              <a:rPr lang="zh-CN" altLang="zh-CN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融合资源 丰富体验”的课程校本化实施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97738" y="1541058"/>
            <a:ext cx="595257" cy="893232"/>
          </a:xfrm>
          <a:custGeom>
            <a:avLst/>
            <a:gdLst/>
            <a:ahLst/>
            <a:cxnLst/>
            <a:rect l="l" t="t" r="r" b="b"/>
            <a:pathLst>
              <a:path w="595257" h="893232">
                <a:moveTo>
                  <a:pt x="117489" y="0"/>
                </a:moveTo>
                <a:lnTo>
                  <a:pt x="148641" y="0"/>
                </a:lnTo>
                <a:cubicBezTo>
                  <a:pt x="395300" y="0"/>
                  <a:pt x="595257" y="199957"/>
                  <a:pt x="595257" y="446616"/>
                </a:cubicBezTo>
                <a:lnTo>
                  <a:pt x="595256" y="446616"/>
                </a:lnTo>
                <a:cubicBezTo>
                  <a:pt x="595256" y="693275"/>
                  <a:pt x="395299" y="893232"/>
                  <a:pt x="148640" y="893232"/>
                </a:cubicBezTo>
                <a:lnTo>
                  <a:pt x="117489" y="893232"/>
                </a:lnTo>
                <a:lnTo>
                  <a:pt x="117489" y="552715"/>
                </a:lnTo>
                <a:cubicBezTo>
                  <a:pt x="114455" y="554486"/>
                  <a:pt x="111250" y="554628"/>
                  <a:pt x="108012" y="554628"/>
                </a:cubicBezTo>
                <a:cubicBezTo>
                  <a:pt x="48359" y="554628"/>
                  <a:pt x="0" y="506269"/>
                  <a:pt x="0" y="446616"/>
                </a:cubicBezTo>
                <a:cubicBezTo>
                  <a:pt x="0" y="386963"/>
                  <a:pt x="48359" y="338604"/>
                  <a:pt x="108012" y="338604"/>
                </a:cubicBezTo>
                <a:lnTo>
                  <a:pt x="117489" y="340517"/>
                </a:lnTo>
                <a:close/>
              </a:path>
            </a:pathLst>
          </a:custGeom>
          <a:solidFill>
            <a:srgbClr val="4BC1D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71265" y="1723212"/>
            <a:ext cx="2976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860032" y="1275606"/>
            <a:ext cx="3456383" cy="2853898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148063" y="2067694"/>
            <a:ext cx="2880320" cy="188307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r>
              <a:rPr lang="zh-CN" altLang="zh-CN" sz="1200" dirty="0" smtClean="0"/>
              <a:t>“学科拓展课程”</a:t>
            </a:r>
            <a:r>
              <a:rPr lang="zh-CN" altLang="zh-CN" sz="1200" dirty="0"/>
              <a:t>分为四大类：语言类、数理类、艺体类与科技类，以单学科拓展和多学科拓展展开落实。“综合实践”课程从成长体验活动、考察探究活动、社会服务活动、劳动教育、职业体验及其他活动几个方面开展，联合学生处、大队部系列活动，落实课程。</a:t>
            </a:r>
            <a:endParaRPr lang="zh-CN" alt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AE83425-977D-4C1E-86B6-56C75E46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314325"/>
            <a:ext cx="78200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CB0F1097-074F-494F-B198-3FBA329A80AB}"/>
              </a:ext>
            </a:extLst>
          </p:cNvPr>
          <p:cNvGrpSpPr/>
          <p:nvPr/>
        </p:nvGrpSpPr>
        <p:grpSpPr>
          <a:xfrm>
            <a:off x="683568" y="0"/>
            <a:ext cx="7992888" cy="5236046"/>
            <a:chOff x="-108520" y="-847364"/>
            <a:chExt cx="9144000" cy="619649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A51F7CED-2E25-43F6-883B-16103E09F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2637" y="-847364"/>
              <a:ext cx="9107488" cy="454113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853BE3AC-8DEF-4454-B74E-24E93430C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8520" y="2107889"/>
              <a:ext cx="9144000" cy="3241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0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5364BA32-2F76-482F-B7EE-80EEA5016D78}"/>
              </a:ext>
            </a:extLst>
          </p:cNvPr>
          <p:cNvGrpSpPr/>
          <p:nvPr/>
        </p:nvGrpSpPr>
        <p:grpSpPr>
          <a:xfrm>
            <a:off x="323528" y="0"/>
            <a:ext cx="8444206" cy="5198068"/>
            <a:chOff x="-3043" y="-20740"/>
            <a:chExt cx="9150086" cy="649441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58A78193-FEDD-4C31-ADD4-1A58B27D6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3" y="-20740"/>
              <a:ext cx="9144000" cy="413212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CE74BC65-8673-42F5-967A-4DD27BEBD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043" y="3075806"/>
              <a:ext cx="9144000" cy="3397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3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1720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学年</a:t>
            </a:r>
            <a:r>
              <a:rPr lang="zh-CN" altLang="en-US" sz="2400" b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综合实践课程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（蓝村）安排表</a:t>
            </a:r>
            <a:endParaRPr lang="zh-CN" altLang="en-US" sz="3200" dirty="0"/>
          </a:p>
        </p:txBody>
      </p:sp>
      <p:sp>
        <p:nvSpPr>
          <p:cNvPr id="4" name="圆角矩形 3"/>
          <p:cNvSpPr/>
          <p:nvPr/>
        </p:nvSpPr>
        <p:spPr>
          <a:xfrm>
            <a:off x="107504" y="699542"/>
            <a:ext cx="8972701" cy="4392488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02557" y="831654"/>
            <a:ext cx="8582594" cy="4188367"/>
            <a:chOff x="21854" y="718412"/>
            <a:chExt cx="9144355" cy="44439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54" y="718412"/>
              <a:ext cx="9144000" cy="320385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09" y="2768653"/>
              <a:ext cx="9144000" cy="2393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27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6689" y="832267"/>
            <a:ext cx="8729541" cy="4318529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EB6FFFBA-CA10-436B-8711-4545D350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3421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学年</a:t>
            </a:r>
            <a:r>
              <a:rPr lang="zh-CN" altLang="en-US" sz="2400" b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综合实践课程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（懿德）安排表</a:t>
            </a:r>
            <a:endParaRPr lang="zh-CN" altLang="en-US" sz="3200" dirty="0"/>
          </a:p>
        </p:txBody>
      </p:sp>
      <p:grpSp>
        <p:nvGrpSpPr>
          <p:cNvPr id="9" name="组合 8"/>
          <p:cNvGrpSpPr/>
          <p:nvPr/>
        </p:nvGrpSpPr>
        <p:grpSpPr>
          <a:xfrm>
            <a:off x="456595" y="884029"/>
            <a:ext cx="8149727" cy="4215003"/>
            <a:chOff x="7257" y="288703"/>
            <a:chExt cx="9199159" cy="500709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r="32"/>
            <a:stretch/>
          </p:blipFill>
          <p:spPr>
            <a:xfrm>
              <a:off x="14514" y="288703"/>
              <a:ext cx="9184645" cy="288975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7" y="2327557"/>
              <a:ext cx="9199159" cy="2968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99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5696" y="103331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学年</a:t>
            </a:r>
            <a:r>
              <a:rPr lang="zh-CN" altLang="en-US" sz="24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学科</a:t>
            </a:r>
            <a:r>
              <a:rPr lang="zh-CN" altLang="en-US" sz="2400" b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拓展课程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（蓝村）安排表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4002" y="861579"/>
            <a:ext cx="8936111" cy="3726395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1590"/>
            <a:ext cx="8388424" cy="288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3">
            <a:extLst>
              <a:ext uri="{FF2B5EF4-FFF2-40B4-BE49-F238E27FC236}">
                <a16:creationId xmlns:a16="http://schemas.microsoft.com/office/drawing/2014/main" xmlns="" id="{BDD210D9-EF23-4E20-BD65-1D73AB4E8013}"/>
              </a:ext>
            </a:extLst>
          </p:cNvPr>
          <p:cNvSpPr/>
          <p:nvPr/>
        </p:nvSpPr>
        <p:spPr>
          <a:xfrm>
            <a:off x="54002" y="861579"/>
            <a:ext cx="8936111" cy="3726395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9374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学年</a:t>
            </a:r>
            <a:r>
              <a:rPr lang="zh-CN" altLang="en-US" sz="24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学科拓展课程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（懿德）安排表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72034"/>
            <a:ext cx="8172400" cy="37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8550" y="-12536"/>
            <a:ext cx="9162550" cy="5156036"/>
          </a:xfrm>
          <a:custGeom>
            <a:avLst/>
            <a:gdLst/>
            <a:ahLst/>
            <a:cxnLst/>
            <a:rect l="l" t="t" r="r" b="b"/>
            <a:pathLst>
              <a:path w="9162550" h="5156036">
                <a:moveTo>
                  <a:pt x="6269721" y="0"/>
                </a:moveTo>
                <a:lnTo>
                  <a:pt x="9162550" y="0"/>
                </a:lnTo>
                <a:lnTo>
                  <a:pt x="9162550" y="5156036"/>
                </a:lnTo>
                <a:lnTo>
                  <a:pt x="4590550" y="5156036"/>
                </a:lnTo>
                <a:lnTo>
                  <a:pt x="4818371" y="4456494"/>
                </a:lnTo>
                <a:lnTo>
                  <a:pt x="0" y="4456494"/>
                </a:lnTo>
                <a:lnTo>
                  <a:pt x="0" y="3736414"/>
                </a:lnTo>
                <a:lnTo>
                  <a:pt x="5052880" y="3736414"/>
                </a:lnTo>
                <a:close/>
              </a:path>
            </a:pathLst>
          </a:custGeom>
          <a:solidFill>
            <a:srgbClr val="4BC1DC"/>
          </a:solidFill>
          <a:ln>
            <a:noFill/>
          </a:ln>
          <a:effectLst>
            <a:innerShdw blurRad="317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5656" y="3863645"/>
            <a:ext cx="47523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Arial" panose="020B0604020202020204" pitchFamily="34" charset="0"/>
              </a:rPr>
              <a:t>指导思想</a:t>
            </a:r>
            <a:endParaRPr lang="zh-CN" altLang="en-US" sz="28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8024" y="4089251"/>
            <a:ext cx="4355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56937" y="-85013"/>
            <a:ext cx="56166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0" b="1" dirty="0">
                <a:solidFill>
                  <a:srgbClr val="4BC1D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6000" b="1" dirty="0">
              <a:solidFill>
                <a:srgbClr val="4BC1D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2"/>
          <p:cNvSpPr/>
          <p:nvPr/>
        </p:nvSpPr>
        <p:spPr>
          <a:xfrm>
            <a:off x="5940152" y="2283718"/>
            <a:ext cx="2899049" cy="172469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defRPr/>
            </a:pPr>
            <a:endParaRPr lang="en-US" sz="12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13708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学年</a:t>
            </a:r>
            <a:r>
              <a:rPr lang="zh-CN" altLang="en-US" sz="2400" b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学科拓展课程</a:t>
            </a:r>
            <a:r>
              <a:rPr lang="zh-CN" altLang="zh-CN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（社团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蓝村</a:t>
            </a:r>
            <a:r>
              <a:rPr lang="zh-CN" altLang="zh-CN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安排表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54172" y="994333"/>
            <a:ext cx="8835655" cy="3614753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63" y="1135045"/>
            <a:ext cx="8522072" cy="33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4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54172" y="1026672"/>
            <a:ext cx="8835655" cy="3528392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5C3B5C32-C8AA-4F92-ABB8-6671AD75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6942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学年</a:t>
            </a:r>
            <a:r>
              <a:rPr lang="zh-CN" altLang="en-US" sz="2400" b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学科拓展课程</a:t>
            </a:r>
            <a:r>
              <a:rPr lang="zh-CN" altLang="zh-CN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（社团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懿德</a:t>
            </a:r>
            <a:r>
              <a:rPr lang="zh-CN" altLang="zh-CN"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安排表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78292"/>
            <a:ext cx="7884368" cy="345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27584" y="1275606"/>
            <a:ext cx="3456383" cy="2853898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97738" y="1541058"/>
            <a:ext cx="595257" cy="893232"/>
          </a:xfrm>
          <a:custGeom>
            <a:avLst/>
            <a:gdLst/>
            <a:ahLst/>
            <a:cxnLst/>
            <a:rect l="l" t="t" r="r" b="b"/>
            <a:pathLst>
              <a:path w="595257" h="893232">
                <a:moveTo>
                  <a:pt x="117489" y="0"/>
                </a:moveTo>
                <a:lnTo>
                  <a:pt x="148641" y="0"/>
                </a:lnTo>
                <a:cubicBezTo>
                  <a:pt x="395300" y="0"/>
                  <a:pt x="595257" y="199957"/>
                  <a:pt x="595257" y="446616"/>
                </a:cubicBezTo>
                <a:lnTo>
                  <a:pt x="595256" y="446616"/>
                </a:lnTo>
                <a:cubicBezTo>
                  <a:pt x="595256" y="693275"/>
                  <a:pt x="395299" y="893232"/>
                  <a:pt x="148640" y="893232"/>
                </a:cubicBezTo>
                <a:lnTo>
                  <a:pt x="117489" y="893232"/>
                </a:lnTo>
                <a:lnTo>
                  <a:pt x="117489" y="552715"/>
                </a:lnTo>
                <a:cubicBezTo>
                  <a:pt x="114455" y="554486"/>
                  <a:pt x="111250" y="554628"/>
                  <a:pt x="108012" y="554628"/>
                </a:cubicBezTo>
                <a:cubicBezTo>
                  <a:pt x="48359" y="554628"/>
                  <a:pt x="0" y="506269"/>
                  <a:pt x="0" y="446616"/>
                </a:cubicBezTo>
                <a:cubicBezTo>
                  <a:pt x="0" y="386963"/>
                  <a:pt x="48359" y="338604"/>
                  <a:pt x="108012" y="338604"/>
                </a:cubicBezTo>
                <a:lnTo>
                  <a:pt x="117489" y="340517"/>
                </a:lnTo>
                <a:close/>
              </a:path>
            </a:pathLst>
          </a:custGeom>
          <a:solidFill>
            <a:srgbClr val="4BC1D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71265" y="1723212"/>
            <a:ext cx="2976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88024" y="1275606"/>
            <a:ext cx="3456383" cy="2853898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148064" y="1984822"/>
            <a:ext cx="2916326" cy="188307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r>
              <a:rPr lang="zh-CN" altLang="zh-CN" sz="1200" dirty="0" smtClean="0"/>
              <a:t>“学科拓展课程”</a:t>
            </a:r>
            <a:r>
              <a:rPr lang="zh-CN" altLang="zh-CN" sz="1200" dirty="0"/>
              <a:t>“综合实践课程”两类课程的课程活动中融入项目化学习要素。从学生的真实生活和发展需求出发，在生活情境中发现问题，转化为活动主题，通过探究、服务、制作、体验等方式，开展活动项目学习实践。</a:t>
            </a:r>
            <a:endParaRPr lang="zh-CN" alt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0079" y="2293122"/>
            <a:ext cx="3052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zh-CN" altLang="zh-CN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开展项目化学习设计与实施的实践研究</a:t>
            </a:r>
          </a:p>
        </p:txBody>
      </p:sp>
    </p:spTree>
    <p:extLst>
      <p:ext uri="{BB962C8B-B14F-4D97-AF65-F5344CB8AC3E}">
        <p14:creationId xmlns:p14="http://schemas.microsoft.com/office/powerpoint/2010/main" val="22010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3528" y="1317053"/>
            <a:ext cx="8424937" cy="2808312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95536" y="1382381"/>
            <a:ext cx="81575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"/>
            </a:pPr>
            <a:r>
              <a:rPr lang="zh-CN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每</a:t>
            </a:r>
            <a:r>
              <a:rPr lang="zh-CN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周安排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课时（国家规定课程学科</a:t>
            </a:r>
            <a:r>
              <a:rPr lang="zh-CN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内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节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学科拓展</a:t>
            </a:r>
            <a:r>
              <a:rPr lang="zh-CN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课程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节</a:t>
            </a:r>
            <a:r>
              <a:rPr lang="zh-CN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开展学科项目活动，在“国家规定课程”和“单学科拓展课程”中落实学科项目的开发和实践。以单元、主题、模块的结构化整体设计，开展学科项目化学习设计与实施。开发单元、主题视角下各学科系列项目化学习设计和学科项目化学习案例。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"/>
            </a:pPr>
            <a:r>
              <a:rPr lang="zh-CN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开展教师全员培训。通过专业引领、同伴互助、合作研究，积极开展以校为本的教研活动，及时分析、解决项目实施中遇到的问题，提高项目实施的有效性</a:t>
            </a:r>
            <a:r>
              <a:rPr lang="zh-CN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zh-CN" altLang="zh-CN" sz="1400" dirty="0"/>
              <a:t>结合区级相关课题研究和实践，开展实践、研究与探索</a:t>
            </a:r>
            <a:r>
              <a:rPr lang="zh-CN" altLang="zh-CN" sz="1400" dirty="0" smtClean="0"/>
              <a:t>。</a:t>
            </a:r>
            <a:r>
              <a:rPr lang="zh-CN" altLang="zh-CN" sz="1400" dirty="0"/>
              <a:t>结合学校学科拓展课程的单学科拓展课程，各学科开展了相关学科拓展课程的建设和</a:t>
            </a:r>
            <a:r>
              <a:rPr lang="zh-CN" altLang="zh-CN" sz="1400" dirty="0" smtClean="0"/>
              <a:t>研究</a:t>
            </a:r>
            <a:r>
              <a:rPr lang="zh-CN" altLang="en-US" sz="1400" dirty="0" smtClean="0"/>
              <a:t>。（ 数理、艺术、科技、语言）</a:t>
            </a:r>
            <a:endParaRPr lang="zh-CN" altLang="zh-CN" sz="1400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512" y="57325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）学科项目学习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65660" y="1347614"/>
            <a:ext cx="8424937" cy="2808312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17689" y="1430508"/>
            <a:ext cx="7920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"/>
            </a:pPr>
            <a:r>
              <a:rPr lang="zh-CN" altLang="zh-CN" sz="1400" dirty="0"/>
              <a:t>每周各安排</a:t>
            </a:r>
            <a:r>
              <a:rPr lang="en-US" altLang="zh-CN" sz="1400" dirty="0"/>
              <a:t>2</a:t>
            </a:r>
            <a:r>
              <a:rPr lang="zh-CN" altLang="zh-CN" sz="1400" dirty="0"/>
              <a:t>课时（含课外）开展活动项目，在综合实践课程（成长体验活动、社会服务活动、职业体验、劳动教育）中落实。从学生的真实生活和发展需求出发，从生活情境中发现问题，转化为项目活动主题，开展实施和研究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400" dirty="0" smtClean="0"/>
              <a:t>成长</a:t>
            </a:r>
            <a:r>
              <a:rPr lang="zh-CN" altLang="zh-CN" sz="1400" dirty="0"/>
              <a:t>体验</a:t>
            </a:r>
            <a:r>
              <a:rPr lang="zh-CN" altLang="zh-CN" sz="1400" dirty="0" smtClean="0"/>
              <a:t>课程</a:t>
            </a:r>
            <a:endParaRPr lang="en-US" altLang="zh-CN" sz="1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400" dirty="0"/>
              <a:t>我是非遗小传人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400" dirty="0"/>
              <a:t>考察探究</a:t>
            </a:r>
            <a:r>
              <a:rPr lang="zh-CN" altLang="zh-CN" sz="1400" dirty="0" smtClean="0"/>
              <a:t>活动</a:t>
            </a:r>
            <a:r>
              <a:rPr lang="en-US" altLang="zh-CN" sz="1400" dirty="0" smtClean="0"/>
              <a:t>——</a:t>
            </a:r>
            <a:r>
              <a:rPr lang="zh-CN" altLang="en-US" sz="1400" dirty="0" smtClean="0"/>
              <a:t>真爱梦想</a:t>
            </a:r>
            <a:endParaRPr lang="en-US" altLang="zh-CN" sz="1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400" dirty="0"/>
              <a:t>劳动教育活动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400" dirty="0"/>
              <a:t>少先队活动（专题</a:t>
            </a:r>
            <a:r>
              <a:rPr lang="zh-CN" altLang="zh-CN" sz="1400" dirty="0" smtClean="0"/>
              <a:t>教育</a:t>
            </a:r>
            <a:r>
              <a:rPr lang="zh-CN" altLang="en-US" sz="1400" dirty="0"/>
              <a:t>）</a:t>
            </a:r>
            <a:endParaRPr lang="zh-CN" altLang="zh-CN" sz="14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zh-CN" sz="1400" dirty="0"/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"/>
            </a:pPr>
            <a:endParaRPr lang="zh-CN" altLang="zh-CN" sz="1400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512" y="57325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zh-CN" altLang="zh-CN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活动</a:t>
            </a:r>
            <a:r>
              <a:rPr lang="zh-CN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项目学习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83568" y="987574"/>
            <a:ext cx="3456383" cy="3240360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53722" y="1253026"/>
            <a:ext cx="595257" cy="893232"/>
          </a:xfrm>
          <a:custGeom>
            <a:avLst/>
            <a:gdLst/>
            <a:ahLst/>
            <a:cxnLst/>
            <a:rect l="l" t="t" r="r" b="b"/>
            <a:pathLst>
              <a:path w="595257" h="893232">
                <a:moveTo>
                  <a:pt x="117489" y="0"/>
                </a:moveTo>
                <a:lnTo>
                  <a:pt x="148641" y="0"/>
                </a:lnTo>
                <a:cubicBezTo>
                  <a:pt x="395300" y="0"/>
                  <a:pt x="595257" y="199957"/>
                  <a:pt x="595257" y="446616"/>
                </a:cubicBezTo>
                <a:lnTo>
                  <a:pt x="595256" y="446616"/>
                </a:lnTo>
                <a:cubicBezTo>
                  <a:pt x="595256" y="693275"/>
                  <a:pt x="395299" y="893232"/>
                  <a:pt x="148640" y="893232"/>
                </a:cubicBezTo>
                <a:lnTo>
                  <a:pt x="117489" y="893232"/>
                </a:lnTo>
                <a:lnTo>
                  <a:pt x="117489" y="552715"/>
                </a:lnTo>
                <a:cubicBezTo>
                  <a:pt x="114455" y="554486"/>
                  <a:pt x="111250" y="554628"/>
                  <a:pt x="108012" y="554628"/>
                </a:cubicBezTo>
                <a:cubicBezTo>
                  <a:pt x="48359" y="554628"/>
                  <a:pt x="0" y="506269"/>
                  <a:pt x="0" y="446616"/>
                </a:cubicBezTo>
                <a:cubicBezTo>
                  <a:pt x="0" y="386963"/>
                  <a:pt x="48359" y="338604"/>
                  <a:pt x="108012" y="338604"/>
                </a:cubicBezTo>
                <a:lnTo>
                  <a:pt x="117489" y="340517"/>
                </a:lnTo>
                <a:close/>
              </a:path>
            </a:pathLst>
          </a:custGeom>
          <a:solidFill>
            <a:srgbClr val="4BC1D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27249" y="1435180"/>
            <a:ext cx="2976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443324" y="627534"/>
            <a:ext cx="4089116" cy="3816424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6063" y="1983085"/>
            <a:ext cx="3263888" cy="857250"/>
          </a:xfrm>
        </p:spPr>
        <p:txBody>
          <a:bodyPr>
            <a:normAutofit/>
          </a:bodyPr>
          <a:lstStyle/>
          <a:p>
            <a:r>
              <a:rPr lang="zh-CN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融合校内外课程</a:t>
            </a:r>
            <a:r>
              <a:rPr lang="zh-CN" altLang="zh-CN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资源</a:t>
            </a:r>
            <a:r>
              <a:rPr lang="en-US" altLang="zh-CN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zh-CN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丰富</a:t>
            </a:r>
            <a:r>
              <a:rPr lang="zh-CN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课程内涵和外延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2A53FEE-5F7A-4AC6-AF42-60C9580CC778}"/>
              </a:ext>
            </a:extLst>
          </p:cNvPr>
          <p:cNvSpPr txBox="1"/>
          <p:nvPr/>
        </p:nvSpPr>
        <p:spPr>
          <a:xfrm>
            <a:off x="4527499" y="735253"/>
            <a:ext cx="397402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zh-CN" sz="1200" dirty="0"/>
              <a:t>国际青年成就中国部（</a:t>
            </a:r>
            <a:r>
              <a:rPr lang="en-US" altLang="zh-CN" sz="1200" dirty="0"/>
              <a:t>JA</a:t>
            </a:r>
            <a:r>
              <a:rPr lang="zh-CN" altLang="zh-CN" sz="1200" dirty="0"/>
              <a:t>中国）：借助</a:t>
            </a:r>
            <a:r>
              <a:rPr lang="en-US" altLang="zh-CN" sz="1200" dirty="0"/>
              <a:t>JA</a:t>
            </a:r>
            <a:r>
              <a:rPr lang="zh-CN" altLang="zh-CN" sz="1200" dirty="0"/>
              <a:t>中国提供各课程资源包，融合学校“绿韵探秘”精品课程，开设课程</a:t>
            </a:r>
            <a:r>
              <a:rPr lang="en-US" altLang="zh-CN" sz="1200" dirty="0"/>
              <a:t>3</a:t>
            </a:r>
            <a:r>
              <a:rPr lang="zh-CN" altLang="zh-CN" sz="1200" dirty="0"/>
              <a:t>门（我们的城市、我们的世界、理财小高手）；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zh-CN" sz="1200" dirty="0"/>
              <a:t>塘桥学区课程资源：借助塘桥学区课程资源，开设“啦啦操”课程；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zh-CN" sz="1200" dirty="0"/>
              <a:t>进才实验小学教育集团课程资源：开设未来领导力课程课程；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zh-CN" sz="1200" dirty="0"/>
              <a:t>真爱梦想基金会：开设思维导图、家长与社区、去远方课程；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zh-CN" sz="1200" dirty="0" smtClean="0"/>
              <a:t>小</a:t>
            </a:r>
            <a:r>
              <a:rPr lang="zh-CN" altLang="zh-CN" sz="1200" dirty="0"/>
              <a:t>伙伴教育中心</a:t>
            </a:r>
            <a:r>
              <a:rPr lang="zh-CN" altLang="zh-CN" sz="1200" dirty="0" smtClean="0"/>
              <a:t>：开设音乐</a:t>
            </a:r>
            <a:r>
              <a:rPr lang="zh-CN" altLang="zh-CN" sz="1200" dirty="0"/>
              <a:t>剧、京剧、</a:t>
            </a:r>
            <a:r>
              <a:rPr lang="zh-CN" altLang="zh-CN" sz="1200" dirty="0" smtClean="0"/>
              <a:t>舞蹈课程；</a:t>
            </a:r>
            <a:endParaRPr lang="zh-CN" altLang="zh-CN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zh-CN" sz="1200" dirty="0"/>
              <a:t>权娜文化服务（街舞课程）协议：合作开设街舞课程；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zh-CN" sz="1200" dirty="0" smtClean="0"/>
              <a:t>校外</a:t>
            </a:r>
            <a:r>
              <a:rPr lang="zh-CN" altLang="zh-CN" sz="1200" dirty="0"/>
              <a:t>专家资源：借助校外专家资源开设课程</a:t>
            </a:r>
            <a:r>
              <a:rPr lang="en-US" altLang="zh-CN" sz="1200" dirty="0"/>
              <a:t>4</a:t>
            </a:r>
            <a:r>
              <a:rPr lang="zh-CN" altLang="zh-CN" sz="1200" dirty="0"/>
              <a:t>门（羽毛球、集邮、现代</a:t>
            </a:r>
            <a:r>
              <a:rPr lang="en-US" altLang="zh-CN" sz="1200" dirty="0"/>
              <a:t>3D</a:t>
            </a:r>
            <a:r>
              <a:rPr lang="zh-CN" altLang="zh-CN" sz="1200" dirty="0"/>
              <a:t>技术）；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zh-CN" sz="1200" dirty="0"/>
              <a:t>社区资源</a:t>
            </a:r>
            <a:r>
              <a:rPr lang="zh-CN" altLang="zh-CN" sz="1200" dirty="0" smtClean="0"/>
              <a:t>：码头</a:t>
            </a:r>
            <a:r>
              <a:rPr lang="zh-CN" altLang="zh-CN" sz="1200" dirty="0"/>
              <a:t>号子、莲厢、沪语、京剧、扁鼓</a:t>
            </a:r>
            <a:r>
              <a:rPr lang="zh-CN" altLang="zh-CN" sz="1200" dirty="0" smtClean="0"/>
              <a:t>；瓷</a:t>
            </a:r>
            <a:r>
              <a:rPr lang="zh-CN" altLang="zh-CN" sz="1200" dirty="0"/>
              <a:t>刻、刺绣；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zh-CN" sz="1200" dirty="0"/>
              <a:t>银行提供金融类课程资源：开设货币的起源于发展、金融防诈骗课程；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CN" altLang="zh-CN" sz="1200" dirty="0"/>
              <a:t>家长资源：挖掘家长资源拓充“综合实践”课程。每年级引进</a:t>
            </a:r>
            <a:r>
              <a:rPr lang="en-US" altLang="zh-CN" sz="1200" dirty="0"/>
              <a:t>2</a:t>
            </a:r>
            <a:r>
              <a:rPr lang="zh-CN" altLang="zh-CN" sz="1200" dirty="0"/>
              <a:t>～</a:t>
            </a:r>
            <a:r>
              <a:rPr lang="en-US" altLang="zh-CN" sz="1200" dirty="0"/>
              <a:t>3</a:t>
            </a:r>
            <a:r>
              <a:rPr lang="zh-CN" altLang="zh-CN" sz="1200" dirty="0"/>
              <a:t>个微课程开展课程实施。</a:t>
            </a:r>
          </a:p>
        </p:txBody>
      </p:sp>
    </p:spTree>
    <p:extLst>
      <p:ext uri="{BB962C8B-B14F-4D97-AF65-F5344CB8AC3E}">
        <p14:creationId xmlns:p14="http://schemas.microsoft.com/office/powerpoint/2010/main" val="38823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432234">
            <a:off x="4210205" y="-876449"/>
            <a:ext cx="5579978" cy="4474849"/>
            <a:chOff x="-1704691" y="-332824"/>
            <a:chExt cx="6120637" cy="4908429"/>
          </a:xfrm>
        </p:grpSpPr>
        <p:sp>
          <p:nvSpPr>
            <p:cNvPr id="6" name="矩形 5"/>
            <p:cNvSpPr/>
            <p:nvPr/>
          </p:nvSpPr>
          <p:spPr>
            <a:xfrm>
              <a:off x="-1704691" y="-323383"/>
              <a:ext cx="1020106" cy="4898988"/>
            </a:xfrm>
            <a:prstGeom prst="rect">
              <a:avLst/>
            </a:prstGeom>
            <a:solidFill>
              <a:srgbClr val="E9A310"/>
            </a:solidFill>
            <a:ln>
              <a:noFill/>
            </a:ln>
            <a:effectLst>
              <a:outerShdw blurRad="2667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-684585" y="-287483"/>
              <a:ext cx="1020106" cy="4863088"/>
            </a:xfrm>
            <a:prstGeom prst="rect">
              <a:avLst/>
            </a:prstGeom>
            <a:solidFill>
              <a:srgbClr val="D9E020"/>
            </a:solidFill>
            <a:ln>
              <a:noFill/>
            </a:ln>
            <a:effectLst>
              <a:outerShdw blurRad="2667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897792" y="1646439"/>
              <a:ext cx="1386143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 dirty="0">
                  <a:gradFill>
                    <a:gsLst>
                      <a:gs pos="0">
                        <a:schemeClr val="bg1"/>
                      </a:gs>
                      <a:gs pos="100000">
                        <a:srgbClr val="D2D5D6"/>
                      </a:gs>
                    </a:gsLst>
                    <a:lin ang="0" scaled="0"/>
                  </a:gradFill>
                  <a:effectLst>
                    <a:outerShdw blurRad="114300" dist="762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zh-CN" altLang="en-US" sz="15000" dirty="0">
                <a:gradFill>
                  <a:gsLst>
                    <a:gs pos="0">
                      <a:schemeClr val="bg1"/>
                    </a:gs>
                    <a:gs pos="100000">
                      <a:srgbClr val="D2D5D6"/>
                    </a:gs>
                  </a:gsLst>
                  <a:lin ang="0" scaled="0"/>
                </a:gradFill>
                <a:effectLst>
                  <a:outerShdw blurRad="114300" dist="762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35521" y="-279662"/>
              <a:ext cx="1020106" cy="4855266"/>
            </a:xfrm>
            <a:prstGeom prst="rect">
              <a:avLst/>
            </a:prstGeom>
            <a:solidFill>
              <a:srgbClr val="8AC0FF"/>
            </a:solidFill>
            <a:ln>
              <a:noFill/>
            </a:ln>
            <a:effectLst>
              <a:outerShdw blurRad="2667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555" y="1646438"/>
              <a:ext cx="1386143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 dirty="0">
                  <a:gradFill>
                    <a:gsLst>
                      <a:gs pos="0">
                        <a:schemeClr val="bg1"/>
                      </a:gs>
                      <a:gs pos="100000">
                        <a:srgbClr val="D2D5D6"/>
                      </a:gs>
                    </a:gsLst>
                    <a:lin ang="0" scaled="0"/>
                  </a:gradFill>
                  <a:effectLst>
                    <a:outerShdw blurRad="114300" dist="762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0</a:t>
              </a:r>
              <a:endParaRPr lang="zh-CN" altLang="en-US" sz="15000" dirty="0">
                <a:gradFill>
                  <a:gsLst>
                    <a:gs pos="0">
                      <a:schemeClr val="bg1"/>
                    </a:gs>
                    <a:gs pos="100000">
                      <a:srgbClr val="D2D5D6"/>
                    </a:gs>
                  </a:gsLst>
                  <a:lin ang="0" scaled="0"/>
                </a:gradFill>
                <a:effectLst>
                  <a:outerShdw blurRad="114300" dist="762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355629" y="-283684"/>
              <a:ext cx="1020106" cy="4859288"/>
            </a:xfrm>
            <a:prstGeom prst="rect">
              <a:avLst/>
            </a:prstGeom>
            <a:solidFill>
              <a:srgbClr val="1F6296"/>
            </a:solidFill>
            <a:ln>
              <a:noFill/>
            </a:ln>
            <a:effectLst>
              <a:outerShdw blurRad="2667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375733" y="-332824"/>
              <a:ext cx="1020106" cy="4908428"/>
            </a:xfrm>
            <a:prstGeom prst="rect">
              <a:avLst/>
            </a:prstGeom>
            <a:solidFill>
              <a:srgbClr val="FF4F6C"/>
            </a:solidFill>
            <a:ln>
              <a:noFill/>
            </a:ln>
            <a:effectLst>
              <a:outerShdw blurRad="2667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27181" y="1646439"/>
              <a:ext cx="1386143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>
                  <a:gradFill>
                    <a:gsLst>
                      <a:gs pos="0">
                        <a:schemeClr val="bg1"/>
                      </a:gs>
                      <a:gs pos="100000">
                        <a:srgbClr val="D2D5D6"/>
                      </a:gs>
                    </a:gsLst>
                    <a:lin ang="0" scaled="0"/>
                  </a:gradFill>
                  <a:effectLst>
                    <a:outerShdw blurRad="114300" dist="762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zh-CN" altLang="en-US" sz="15000" dirty="0">
                <a:gradFill>
                  <a:gsLst>
                    <a:gs pos="0">
                      <a:schemeClr val="bg1"/>
                    </a:gs>
                    <a:gs pos="100000">
                      <a:srgbClr val="D2D5D6"/>
                    </a:gs>
                  </a:gsLst>
                  <a:lin ang="0" scaled="0"/>
                </a:gradFill>
                <a:effectLst>
                  <a:outerShdw blurRad="114300" dist="762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3007" y="1646437"/>
              <a:ext cx="1386143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>
                  <a:gradFill>
                    <a:gsLst>
                      <a:gs pos="0">
                        <a:schemeClr val="bg1"/>
                      </a:gs>
                      <a:gs pos="100000">
                        <a:srgbClr val="D2D5D6"/>
                      </a:gs>
                    </a:gsLst>
                    <a:lin ang="0" scaled="0"/>
                  </a:gradFill>
                  <a:effectLst>
                    <a:outerShdw blurRad="114300" dist="76200" dir="10800000" algn="r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zh-CN" altLang="en-US" sz="15000" dirty="0">
                <a:gradFill>
                  <a:gsLst>
                    <a:gs pos="0">
                      <a:schemeClr val="bg1"/>
                    </a:gs>
                    <a:gs pos="100000">
                      <a:srgbClr val="D2D5D6"/>
                    </a:gs>
                  </a:gsLst>
                  <a:lin ang="0" scaled="0"/>
                </a:gradFill>
                <a:effectLst>
                  <a:outerShdw blurRad="114300" dist="762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95840" y="-300831"/>
              <a:ext cx="1020106" cy="4876436"/>
            </a:xfrm>
            <a:prstGeom prst="rect">
              <a:avLst/>
            </a:prstGeom>
            <a:solidFill>
              <a:srgbClr val="9338BB"/>
            </a:solidFill>
            <a:ln>
              <a:noFill/>
            </a:ln>
            <a:effectLst>
              <a:outerShdw blurRad="2667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1704690" y="4420540"/>
              <a:ext cx="6120636" cy="155064"/>
            </a:xfrm>
            <a:prstGeom prst="rect">
              <a:avLst/>
            </a:prstGeom>
            <a:solidFill>
              <a:srgbClr val="000000">
                <a:alpha val="70980"/>
              </a:srgbClr>
            </a:solidFill>
            <a:ln>
              <a:noFill/>
            </a:ln>
            <a:effectLst>
              <a:outerShdw blurRad="1651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1704690" y="4265476"/>
              <a:ext cx="6120636" cy="155064"/>
            </a:xfrm>
            <a:prstGeom prst="rect">
              <a:avLst/>
            </a:prstGeom>
            <a:solidFill>
              <a:schemeClr val="bg1">
                <a:alpha val="7098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85800" y="3003798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en-US" altLang="zh-CN" sz="4800" b="1" dirty="0">
                <a:solidFill>
                  <a:srgbClr val="4BC1D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THANK YOU</a:t>
            </a:r>
            <a:endParaRPr lang="zh-CN" altLang="en-US" sz="4800" dirty="0"/>
          </a:p>
        </p:txBody>
      </p:sp>
      <p:sp>
        <p:nvSpPr>
          <p:cNvPr id="18" name="矩形 17"/>
          <p:cNvSpPr/>
          <p:nvPr/>
        </p:nvSpPr>
        <p:spPr>
          <a:xfrm>
            <a:off x="698639" y="3968584"/>
            <a:ext cx="3369305" cy="3822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698639" y="3912519"/>
            <a:ext cx="3441313" cy="781371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kern="0" dirty="0"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0" scaled="0"/>
                </a:gradFill>
                <a:effectLst>
                  <a:outerShdw blurRad="88900" dist="889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PowerPoint Template</a:t>
            </a:r>
            <a:endParaRPr lang="zh-CN" altLang="en-US" sz="2400" b="1" kern="0" dirty="0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effectLst>
                <a:outerShdw blurRad="88900" dist="889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97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58C28CB-CC93-4F72-BEEF-3DD5D237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267494"/>
            <a:ext cx="8748464" cy="32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8850E60-CDE9-4B43-A752-C46D38CBC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1" y="1379918"/>
            <a:ext cx="8820472" cy="25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8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4283968" y="1436837"/>
            <a:ext cx="1008112" cy="100811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627784" y="1131590"/>
            <a:ext cx="1008112" cy="10081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193192" y="1023578"/>
            <a:ext cx="648072" cy="648072"/>
          </a:xfrm>
          <a:prstGeom prst="ellipse">
            <a:avLst/>
          </a:prstGeom>
          <a:noFill/>
          <a:ln>
            <a:solidFill>
              <a:srgbClr val="4BC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31792" y="1718606"/>
            <a:ext cx="648072" cy="648072"/>
          </a:xfrm>
          <a:prstGeom prst="ellipse">
            <a:avLst/>
          </a:prstGeom>
          <a:solidFill>
            <a:srgbClr val="4BC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55828" y="2218670"/>
            <a:ext cx="648072" cy="64807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703348" y="3270441"/>
            <a:ext cx="648072" cy="648072"/>
          </a:xfrm>
          <a:prstGeom prst="ellipse">
            <a:avLst/>
          </a:prstGeom>
          <a:solidFill>
            <a:srgbClr val="FFC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838664" y="4031629"/>
            <a:ext cx="648072" cy="648072"/>
          </a:xfrm>
          <a:prstGeom prst="ellipse">
            <a:avLst/>
          </a:prstGeom>
          <a:noFill/>
          <a:ln w="12700">
            <a:solidFill>
              <a:srgbClr val="FFC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指导思想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2339752" y="1630426"/>
            <a:ext cx="5112568" cy="2376264"/>
          </a:xfrm>
          <a:custGeom>
            <a:avLst/>
            <a:gdLst/>
            <a:ahLst/>
            <a:cxnLst/>
            <a:rect l="l" t="t" r="r" b="b"/>
            <a:pathLst>
              <a:path w="5112568" h="2376264">
                <a:moveTo>
                  <a:pt x="720080" y="0"/>
                </a:moveTo>
                <a:lnTo>
                  <a:pt x="5112568" y="0"/>
                </a:lnTo>
                <a:lnTo>
                  <a:pt x="5112568" y="2051968"/>
                </a:lnTo>
                <a:lnTo>
                  <a:pt x="2953328" y="2051968"/>
                </a:lnTo>
                <a:lnTo>
                  <a:pt x="2953328" y="2376264"/>
                </a:lnTo>
                <a:lnTo>
                  <a:pt x="0" y="2376264"/>
                </a:lnTo>
                <a:lnTo>
                  <a:pt x="0" y="432048"/>
                </a:lnTo>
                <a:lnTo>
                  <a:pt x="720080" y="432048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59632" y="1131590"/>
            <a:ext cx="1728192" cy="911052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08104" y="3867894"/>
            <a:ext cx="2519280" cy="756344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67644" y="1233339"/>
            <a:ext cx="1512168" cy="707554"/>
          </a:xfrm>
          <a:prstGeom prst="rect">
            <a:avLst/>
          </a:prstGeom>
          <a:solidFill>
            <a:srgbClr val="4BC1DC"/>
          </a:solidFill>
          <a:ln>
            <a:noFill/>
          </a:ln>
          <a:effectLst>
            <a:innerShdw blurRad="63500" dist="50800" dir="18900000">
              <a:prstClr val="black">
                <a:alpha val="3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80112" y="3946339"/>
            <a:ext cx="2375264" cy="599454"/>
          </a:xfrm>
          <a:prstGeom prst="rect">
            <a:avLst/>
          </a:prstGeom>
          <a:solidFill>
            <a:srgbClr val="FFCE35"/>
          </a:solidFill>
          <a:ln>
            <a:noFill/>
          </a:ln>
          <a:effectLst>
            <a:innerShdw blurRad="63500" dist="50800" dir="18900000">
              <a:prstClr val="black">
                <a:alpha val="3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42"/>
          <p:cNvSpPr/>
          <p:nvPr/>
        </p:nvSpPr>
        <p:spPr>
          <a:xfrm>
            <a:off x="3095836" y="1902848"/>
            <a:ext cx="4232984" cy="187837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defRPr/>
            </a:pPr>
            <a:r>
              <a:rPr lang="zh-CN" altLang="zh-CN" sz="1200" dirty="0"/>
              <a:t>以“</a:t>
            </a:r>
            <a:r>
              <a:rPr lang="zh-CN" altLang="zh-CN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融合资源，丰富体验，做更好的自己</a:t>
            </a:r>
            <a:r>
              <a:rPr lang="zh-CN" altLang="zh-CN" sz="1200" dirty="0"/>
              <a:t>”的办学理念为引领，融合能提供学生主动参与、探索发现、交流合作且能增长知识、开发智力、培养能力、陶冶情操的课程资源，为学生提供适合的课程。努力创建有利于张扬学生个性的学习环境，关注学生的自主探究和合作探究学习，丰富学习体验，使学生在获取作为一个现代公民所必需的基本知识和技能的同时，实现课程基础、拓展、研究的功能整合，实现教师教的主导性与学生学的主体性实施整合，让教师与学生都能做更好的自己。</a:t>
            </a:r>
            <a:endParaRPr lang="en-US" sz="9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8550" y="-12536"/>
            <a:ext cx="9162550" cy="5156036"/>
          </a:xfrm>
          <a:custGeom>
            <a:avLst/>
            <a:gdLst/>
            <a:ahLst/>
            <a:cxnLst/>
            <a:rect l="l" t="t" r="r" b="b"/>
            <a:pathLst>
              <a:path w="9162550" h="5156036">
                <a:moveTo>
                  <a:pt x="6269721" y="0"/>
                </a:moveTo>
                <a:lnTo>
                  <a:pt x="9162550" y="0"/>
                </a:lnTo>
                <a:lnTo>
                  <a:pt x="9162550" y="5156036"/>
                </a:lnTo>
                <a:lnTo>
                  <a:pt x="4590550" y="5156036"/>
                </a:lnTo>
                <a:lnTo>
                  <a:pt x="4818371" y="4456494"/>
                </a:lnTo>
                <a:lnTo>
                  <a:pt x="0" y="4456494"/>
                </a:lnTo>
                <a:lnTo>
                  <a:pt x="0" y="3736414"/>
                </a:lnTo>
                <a:lnTo>
                  <a:pt x="5052880" y="3736414"/>
                </a:lnTo>
                <a:close/>
              </a:path>
            </a:pathLst>
          </a:custGeom>
          <a:solidFill>
            <a:srgbClr val="4BC1DC"/>
          </a:solidFill>
          <a:ln>
            <a:noFill/>
          </a:ln>
          <a:effectLst>
            <a:innerShdw blurRad="317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5656" y="3863645"/>
            <a:ext cx="47523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主要目标</a:t>
            </a:r>
          </a:p>
        </p:txBody>
      </p:sp>
      <p:sp>
        <p:nvSpPr>
          <p:cNvPr id="7" name="矩形 6"/>
          <p:cNvSpPr/>
          <p:nvPr/>
        </p:nvSpPr>
        <p:spPr>
          <a:xfrm>
            <a:off x="4788024" y="4089251"/>
            <a:ext cx="4355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56937" y="-85013"/>
            <a:ext cx="56166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0" b="1" dirty="0">
                <a:solidFill>
                  <a:srgbClr val="4BC1D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6000" b="1" dirty="0">
              <a:solidFill>
                <a:srgbClr val="4BC1D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2"/>
          <p:cNvSpPr/>
          <p:nvPr/>
        </p:nvSpPr>
        <p:spPr>
          <a:xfrm>
            <a:off x="5940152" y="2283718"/>
            <a:ext cx="2899049" cy="172469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defRPr/>
            </a:pPr>
            <a:endParaRPr lang="en-US" sz="12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793" y="33950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主要目标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402627" y="1046383"/>
            <a:ext cx="8524794" cy="3092416"/>
          </a:xfrm>
          <a:prstGeom prst="rect">
            <a:avLst/>
          </a:prstGeom>
          <a:gradFill>
            <a:gsLst>
              <a:gs pos="0">
                <a:srgbClr val="4BC1DC"/>
              </a:gs>
              <a:gs pos="100000">
                <a:srgbClr val="C1DD2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982028" y="1187663"/>
            <a:ext cx="28925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100" dirty="0"/>
              <a:t>积极开发校内外课程资源，形成支持</a:t>
            </a:r>
            <a:r>
              <a:rPr lang="en-US" altLang="zh-CN" sz="1100" dirty="0"/>
              <a:t>“1+2”</a:t>
            </a:r>
            <a:r>
              <a:rPr lang="zh-CN" altLang="zh-CN" sz="1100" dirty="0"/>
              <a:t>课程有效</a:t>
            </a:r>
            <a:r>
              <a:rPr lang="zh-CN" altLang="zh-CN" sz="1100" kern="0" dirty="0">
                <a:latin typeface="Arial" pitchFamily="34" charset="0"/>
                <a:cs typeface="Arial" pitchFamily="34" charset="0"/>
              </a:rPr>
              <a:t>实施</a:t>
            </a:r>
            <a:r>
              <a:rPr lang="zh-CN" altLang="zh-CN" sz="1100" dirty="0"/>
              <a:t>的课程资源。以“融合资源 丰富体验”的理念引领开展国家课程校本化实施，开展</a:t>
            </a:r>
            <a:r>
              <a:rPr lang="zh-CN" altLang="zh-CN" sz="1100" dirty="0">
                <a:solidFill>
                  <a:srgbClr val="FF0000"/>
                </a:solidFill>
              </a:rPr>
              <a:t>结构性整体教学的实践研究</a:t>
            </a:r>
            <a:r>
              <a:rPr lang="zh-CN" altLang="zh-CN" sz="1100" dirty="0"/>
              <a:t>；以</a:t>
            </a:r>
            <a:r>
              <a:rPr lang="en-US" altLang="zh-CN" sz="1100" dirty="0"/>
              <a:t>“</a:t>
            </a:r>
            <a:r>
              <a:rPr lang="zh-CN" altLang="zh-CN" sz="1100" dirty="0"/>
              <a:t>学生立场、深度学习、结构认知</a:t>
            </a:r>
            <a:r>
              <a:rPr lang="en-US" altLang="zh-CN" sz="1100" dirty="0"/>
              <a:t>”</a:t>
            </a:r>
            <a:r>
              <a:rPr lang="zh-CN" altLang="zh-CN" sz="1100" dirty="0"/>
              <a:t>为核心内容，倡导“主动参与、探究发现、合作交流”的学习方式，</a:t>
            </a:r>
            <a:r>
              <a:rPr lang="zh-CN" altLang="zh-CN" sz="1100" dirty="0">
                <a:solidFill>
                  <a:srgbClr val="FF0000"/>
                </a:solidFill>
              </a:rPr>
              <a:t>将项目化学习作为课堂教学方式、学科教学策略和学科学习模式开展实践研究</a:t>
            </a:r>
            <a:r>
              <a:rPr lang="zh-CN" altLang="zh-CN" sz="1100" dirty="0"/>
              <a:t>，培育学生核心素养</a:t>
            </a:r>
            <a:r>
              <a:rPr lang="zh-CN" altLang="zh-CN" sz="1100" dirty="0" smtClean="0"/>
              <a:t>。</a:t>
            </a:r>
            <a:endParaRPr lang="en-US" altLang="zh-CN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zh-CN" sz="1100" dirty="0" smtClean="0"/>
              <a:t>加强</a:t>
            </a:r>
            <a:r>
              <a:rPr lang="zh-CN" altLang="zh-CN" sz="1100" dirty="0"/>
              <a:t>课程与教学的过程管理，优化教学常规，突出课程与教学的评价作用，力求评价的多元化、个性化、过程化。</a:t>
            </a:r>
            <a:r>
              <a:rPr lang="zh-CN" altLang="zh-CN" sz="1100" dirty="0">
                <a:solidFill>
                  <a:srgbClr val="FF0000"/>
                </a:solidFill>
              </a:rPr>
              <a:t>贯彻落实“双减”工作，不断提升校内课后服务工作，优化作业设计和管理，切实减轻学生课业负担。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928454D3-2435-43FC-85AC-A8EA07C2F466}"/>
              </a:ext>
            </a:extLst>
          </p:cNvPr>
          <p:cNvSpPr txBox="1"/>
          <p:nvPr/>
        </p:nvSpPr>
        <p:spPr>
          <a:xfrm>
            <a:off x="430519" y="1454870"/>
            <a:ext cx="2819077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171450" indent="-171450">
              <a:buFont typeface="Arial" pitchFamily="34" charset="0"/>
              <a:buChar char="•"/>
              <a:defRPr sz="1100" ker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zh-CN" dirty="0"/>
              <a:t>完善充实</a:t>
            </a:r>
            <a:r>
              <a:rPr lang="en-US" altLang="zh-CN" dirty="0"/>
              <a:t>“1+2”</a:t>
            </a:r>
            <a:r>
              <a:rPr lang="zh-CN" altLang="zh-CN" dirty="0"/>
              <a:t>学校课程结构和学校“</a:t>
            </a:r>
            <a:r>
              <a:rPr lang="en-US" altLang="zh-CN" dirty="0"/>
              <a:t>1+2</a:t>
            </a:r>
            <a:r>
              <a:rPr lang="zh-CN" altLang="zh-CN" dirty="0"/>
              <a:t>”课程建设方案；开展学科项目学习、活动项目学习和跨学科项目学习的实践研究，建立相关研究课题，发挥精品课程在学校课程改革中的引领作用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/>
              <a:t>通过</a:t>
            </a:r>
            <a:r>
              <a:rPr lang="zh-CN" altLang="zh-CN" dirty="0">
                <a:solidFill>
                  <a:srgbClr val="FF0000"/>
                </a:solidFill>
              </a:rPr>
              <a:t>活动项目、学科项目、跨学科项目</a:t>
            </a:r>
            <a:r>
              <a:rPr lang="zh-CN" altLang="zh-CN" dirty="0"/>
              <a:t>的开发与实践，探索项目学习培养学生创造性思维、实践能力、沟通能力以及提出问题、创造性解决问题能力的规律，探索项目学习的设计和实施提升教师课程意识、课程整合能力和开发能力和专业成长的规律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zh-CN" altLang="zh-CN" dirty="0"/>
          </a:p>
        </p:txBody>
      </p:sp>
      <p:grpSp>
        <p:nvGrpSpPr>
          <p:cNvPr id="3" name="组合 2"/>
          <p:cNvGrpSpPr/>
          <p:nvPr/>
        </p:nvGrpSpPr>
        <p:grpSpPr>
          <a:xfrm>
            <a:off x="3242316" y="1184970"/>
            <a:ext cx="2813390" cy="2806788"/>
            <a:chOff x="3272243" y="1043571"/>
            <a:chExt cx="2943144" cy="2943144"/>
          </a:xfrm>
        </p:grpSpPr>
        <p:sp>
          <p:nvSpPr>
            <p:cNvPr id="5" name="椭圆 4"/>
            <p:cNvSpPr/>
            <p:nvPr/>
          </p:nvSpPr>
          <p:spPr>
            <a:xfrm>
              <a:off x="3272243" y="1043571"/>
              <a:ext cx="2943144" cy="294314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882202" y="1635977"/>
              <a:ext cx="1800200" cy="1800200"/>
              <a:chOff x="4031655" y="2283718"/>
              <a:chExt cx="1152128" cy="1152128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4031655" y="2283718"/>
                <a:ext cx="1152128" cy="1152128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103663" y="2355726"/>
                <a:ext cx="1008112" cy="100811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180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rot="2436406" flipV="1">
              <a:off x="5080836" y="1349780"/>
              <a:ext cx="648083" cy="1108905"/>
            </a:xfrm>
            <a:custGeom>
              <a:avLst/>
              <a:gdLst/>
              <a:ahLst/>
              <a:cxnLst/>
              <a:rect l="l" t="t" r="r" b="b"/>
              <a:pathLst>
                <a:path w="648083" h="1108905">
                  <a:moveTo>
                    <a:pt x="113138" y="1030870"/>
                  </a:moveTo>
                  <a:cubicBezTo>
                    <a:pt x="249003" y="1147349"/>
                    <a:pt x="453569" y="1131632"/>
                    <a:pt x="570048" y="995767"/>
                  </a:cubicBezTo>
                  <a:cubicBezTo>
                    <a:pt x="686526" y="859902"/>
                    <a:pt x="670810" y="655336"/>
                    <a:pt x="534945" y="538857"/>
                  </a:cubicBezTo>
                  <a:cubicBezTo>
                    <a:pt x="496281" y="505711"/>
                    <a:pt x="452054" y="483270"/>
                    <a:pt x="405570" y="472438"/>
                  </a:cubicBezTo>
                  <a:lnTo>
                    <a:pt x="346515" y="0"/>
                  </a:lnTo>
                  <a:lnTo>
                    <a:pt x="288561" y="463634"/>
                  </a:lnTo>
                  <a:cubicBezTo>
                    <a:pt x="209609" y="471479"/>
                    <a:pt x="133746" y="508976"/>
                    <a:pt x="78035" y="573960"/>
                  </a:cubicBezTo>
                  <a:cubicBezTo>
                    <a:pt x="-38444" y="709826"/>
                    <a:pt x="-22727" y="914391"/>
                    <a:pt x="113138" y="103087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38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3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9"/>
            <p:cNvSpPr/>
            <p:nvPr/>
          </p:nvSpPr>
          <p:spPr>
            <a:xfrm rot="19163594">
              <a:off x="5080836" y="2613468"/>
              <a:ext cx="648083" cy="1108905"/>
            </a:xfrm>
            <a:custGeom>
              <a:avLst/>
              <a:gdLst/>
              <a:ahLst/>
              <a:cxnLst/>
              <a:rect l="l" t="t" r="r" b="b"/>
              <a:pathLst>
                <a:path w="648083" h="1108905">
                  <a:moveTo>
                    <a:pt x="113138" y="1030870"/>
                  </a:moveTo>
                  <a:cubicBezTo>
                    <a:pt x="249003" y="1147349"/>
                    <a:pt x="453569" y="1131632"/>
                    <a:pt x="570048" y="995767"/>
                  </a:cubicBezTo>
                  <a:cubicBezTo>
                    <a:pt x="686526" y="859902"/>
                    <a:pt x="670810" y="655336"/>
                    <a:pt x="534945" y="538857"/>
                  </a:cubicBezTo>
                  <a:cubicBezTo>
                    <a:pt x="496281" y="505711"/>
                    <a:pt x="452054" y="483270"/>
                    <a:pt x="405570" y="472438"/>
                  </a:cubicBezTo>
                  <a:lnTo>
                    <a:pt x="346515" y="0"/>
                  </a:lnTo>
                  <a:lnTo>
                    <a:pt x="288561" y="463634"/>
                  </a:lnTo>
                  <a:cubicBezTo>
                    <a:pt x="209609" y="471479"/>
                    <a:pt x="133746" y="508976"/>
                    <a:pt x="78035" y="573960"/>
                  </a:cubicBezTo>
                  <a:cubicBezTo>
                    <a:pt x="-38444" y="709826"/>
                    <a:pt x="-22727" y="914391"/>
                    <a:pt x="113138" y="103087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08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3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9"/>
            <p:cNvSpPr/>
            <p:nvPr/>
          </p:nvSpPr>
          <p:spPr>
            <a:xfrm rot="19163594" flipH="1" flipV="1">
              <a:off x="3851282" y="1349780"/>
              <a:ext cx="648083" cy="1108905"/>
            </a:xfrm>
            <a:custGeom>
              <a:avLst/>
              <a:gdLst/>
              <a:ahLst/>
              <a:cxnLst/>
              <a:rect l="l" t="t" r="r" b="b"/>
              <a:pathLst>
                <a:path w="648083" h="1108905">
                  <a:moveTo>
                    <a:pt x="113138" y="1030870"/>
                  </a:moveTo>
                  <a:cubicBezTo>
                    <a:pt x="249003" y="1147349"/>
                    <a:pt x="453569" y="1131632"/>
                    <a:pt x="570048" y="995767"/>
                  </a:cubicBezTo>
                  <a:cubicBezTo>
                    <a:pt x="686526" y="859902"/>
                    <a:pt x="670810" y="655336"/>
                    <a:pt x="534945" y="538857"/>
                  </a:cubicBezTo>
                  <a:cubicBezTo>
                    <a:pt x="496281" y="505711"/>
                    <a:pt x="452054" y="483270"/>
                    <a:pt x="405570" y="472438"/>
                  </a:cubicBezTo>
                  <a:lnTo>
                    <a:pt x="346515" y="0"/>
                  </a:lnTo>
                  <a:lnTo>
                    <a:pt x="288561" y="463634"/>
                  </a:lnTo>
                  <a:cubicBezTo>
                    <a:pt x="209609" y="471479"/>
                    <a:pt x="133746" y="508976"/>
                    <a:pt x="78035" y="573960"/>
                  </a:cubicBezTo>
                  <a:cubicBezTo>
                    <a:pt x="-38444" y="709826"/>
                    <a:pt x="-22727" y="914391"/>
                    <a:pt x="113138" y="103087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3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9"/>
            <p:cNvSpPr/>
            <p:nvPr/>
          </p:nvSpPr>
          <p:spPr>
            <a:xfrm rot="2436406" flipH="1">
              <a:off x="3851282" y="2613468"/>
              <a:ext cx="648083" cy="1108905"/>
            </a:xfrm>
            <a:custGeom>
              <a:avLst/>
              <a:gdLst/>
              <a:ahLst/>
              <a:cxnLst/>
              <a:rect l="l" t="t" r="r" b="b"/>
              <a:pathLst>
                <a:path w="648083" h="1108905">
                  <a:moveTo>
                    <a:pt x="113138" y="1030870"/>
                  </a:moveTo>
                  <a:cubicBezTo>
                    <a:pt x="249003" y="1147349"/>
                    <a:pt x="453569" y="1131632"/>
                    <a:pt x="570048" y="995767"/>
                  </a:cubicBezTo>
                  <a:cubicBezTo>
                    <a:pt x="686526" y="859902"/>
                    <a:pt x="670810" y="655336"/>
                    <a:pt x="534945" y="538857"/>
                  </a:cubicBezTo>
                  <a:cubicBezTo>
                    <a:pt x="496281" y="505711"/>
                    <a:pt x="452054" y="483270"/>
                    <a:pt x="405570" y="472438"/>
                  </a:cubicBezTo>
                  <a:lnTo>
                    <a:pt x="346515" y="0"/>
                  </a:lnTo>
                  <a:lnTo>
                    <a:pt x="288561" y="463634"/>
                  </a:lnTo>
                  <a:cubicBezTo>
                    <a:pt x="209609" y="471479"/>
                    <a:pt x="133746" y="508976"/>
                    <a:pt x="78035" y="573960"/>
                  </a:cubicBezTo>
                  <a:cubicBezTo>
                    <a:pt x="-38444" y="709826"/>
                    <a:pt x="-22727" y="914391"/>
                    <a:pt x="113138" y="103087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54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3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51433" y="2348636"/>
              <a:ext cx="1277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目标</a:t>
              </a:r>
            </a:p>
          </p:txBody>
        </p:sp>
        <p:pic>
          <p:nvPicPr>
            <p:cNvPr id="19" name="Picture 3" descr="F:\750+ Win Phone和Win 8 图标，png格式\light\appbar.church.png">
              <a:extLst>
                <a:ext uri="{FF2B5EF4-FFF2-40B4-BE49-F238E27FC236}">
                  <a16:creationId xmlns:a16="http://schemas.microsoft.com/office/drawing/2014/main" xmlns="" id="{6E6A0FAA-C298-4273-BF43-608CCE7E3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415" y="1470782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F:\750+ Win Phone和Win 8 图标，png格式\light\appbar.group.png">
              <a:extLst>
                <a:ext uri="{FF2B5EF4-FFF2-40B4-BE49-F238E27FC236}">
                  <a16:creationId xmlns:a16="http://schemas.microsoft.com/office/drawing/2014/main" xmlns="" id="{3B4C35D8-B46C-477B-8E5E-E339F3159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290" y="312181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F:\750+ Win Phone和Win 8 图标，png格式\light\appbar.microphone.png">
              <a:extLst>
                <a:ext uri="{FF2B5EF4-FFF2-40B4-BE49-F238E27FC236}">
                  <a16:creationId xmlns:a16="http://schemas.microsoft.com/office/drawing/2014/main" xmlns="" id="{7F48CA3F-6CC5-4293-9A7E-09B996759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740" y="3136493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:\750+ Win Phone和Win 8 图标，png格式\light\appbar.monitor.png">
              <a:extLst>
                <a:ext uri="{FF2B5EF4-FFF2-40B4-BE49-F238E27FC236}">
                  <a16:creationId xmlns:a16="http://schemas.microsoft.com/office/drawing/2014/main" xmlns="" id="{912DDF87-24AE-4003-B58F-055330FD1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740" y="151989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67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178" y="9759"/>
            <a:ext cx="9162550" cy="5156036"/>
          </a:xfrm>
          <a:custGeom>
            <a:avLst/>
            <a:gdLst/>
            <a:ahLst/>
            <a:cxnLst/>
            <a:rect l="l" t="t" r="r" b="b"/>
            <a:pathLst>
              <a:path w="9162550" h="5156036">
                <a:moveTo>
                  <a:pt x="6269721" y="0"/>
                </a:moveTo>
                <a:lnTo>
                  <a:pt x="9162550" y="0"/>
                </a:lnTo>
                <a:lnTo>
                  <a:pt x="9162550" y="5156036"/>
                </a:lnTo>
                <a:lnTo>
                  <a:pt x="4590550" y="5156036"/>
                </a:lnTo>
                <a:lnTo>
                  <a:pt x="4818371" y="4456494"/>
                </a:lnTo>
                <a:lnTo>
                  <a:pt x="0" y="4456494"/>
                </a:lnTo>
                <a:lnTo>
                  <a:pt x="0" y="3736414"/>
                </a:lnTo>
                <a:lnTo>
                  <a:pt x="5052880" y="3736414"/>
                </a:lnTo>
                <a:close/>
              </a:path>
            </a:pathLst>
          </a:custGeom>
          <a:solidFill>
            <a:srgbClr val="FFCE35"/>
          </a:solidFill>
          <a:ln>
            <a:noFill/>
          </a:ln>
          <a:effectLst>
            <a:innerShdw blurRad="317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59632" y="3836000"/>
            <a:ext cx="47523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主要任务与措施</a:t>
            </a:r>
          </a:p>
        </p:txBody>
      </p:sp>
      <p:sp>
        <p:nvSpPr>
          <p:cNvPr id="7" name="矩形 6"/>
          <p:cNvSpPr/>
          <p:nvPr/>
        </p:nvSpPr>
        <p:spPr>
          <a:xfrm>
            <a:off x="4788024" y="4089251"/>
            <a:ext cx="4355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84907" y="-4177"/>
            <a:ext cx="56166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260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745570" y="1059582"/>
            <a:ext cx="3456383" cy="3240360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2230" y="1488778"/>
            <a:ext cx="595257" cy="893232"/>
          </a:xfrm>
          <a:custGeom>
            <a:avLst/>
            <a:gdLst/>
            <a:ahLst/>
            <a:cxnLst/>
            <a:rect l="l" t="t" r="r" b="b"/>
            <a:pathLst>
              <a:path w="595257" h="893232">
                <a:moveTo>
                  <a:pt x="117489" y="0"/>
                </a:moveTo>
                <a:lnTo>
                  <a:pt x="148641" y="0"/>
                </a:lnTo>
                <a:cubicBezTo>
                  <a:pt x="395300" y="0"/>
                  <a:pt x="595257" y="199957"/>
                  <a:pt x="595257" y="446616"/>
                </a:cubicBezTo>
                <a:lnTo>
                  <a:pt x="595256" y="446616"/>
                </a:lnTo>
                <a:cubicBezTo>
                  <a:pt x="595256" y="693275"/>
                  <a:pt x="395299" y="893232"/>
                  <a:pt x="148640" y="893232"/>
                </a:cubicBezTo>
                <a:lnTo>
                  <a:pt x="117489" y="893232"/>
                </a:lnTo>
                <a:lnTo>
                  <a:pt x="117489" y="552715"/>
                </a:lnTo>
                <a:cubicBezTo>
                  <a:pt x="114455" y="554486"/>
                  <a:pt x="111250" y="554628"/>
                  <a:pt x="108012" y="554628"/>
                </a:cubicBezTo>
                <a:cubicBezTo>
                  <a:pt x="48359" y="554628"/>
                  <a:pt x="0" y="506269"/>
                  <a:pt x="0" y="446616"/>
                </a:cubicBezTo>
                <a:cubicBezTo>
                  <a:pt x="0" y="386963"/>
                  <a:pt x="48359" y="338604"/>
                  <a:pt x="108012" y="338604"/>
                </a:cubicBezTo>
                <a:lnTo>
                  <a:pt x="117489" y="340517"/>
                </a:lnTo>
                <a:close/>
              </a:path>
            </a:pathLst>
          </a:custGeom>
          <a:solidFill>
            <a:srgbClr val="4BC1D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84847" y="1673784"/>
            <a:ext cx="2976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849191" y="915566"/>
            <a:ext cx="3456383" cy="3600400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4146" y="2056527"/>
            <a:ext cx="3055107" cy="85725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建立</a:t>
            </a:r>
            <a:r>
              <a:rPr lang="zh-CN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学校课程</a:t>
            </a:r>
            <a:r>
              <a:rPr lang="zh-CN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计划</a:t>
            </a:r>
            <a: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提供</a:t>
            </a:r>
            <a:r>
              <a:rPr lang="zh-CN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适合学生的综合性</a:t>
            </a:r>
            <a:r>
              <a:rPr lang="zh-CN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课程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54825" y="3341016"/>
            <a:ext cx="3312367" cy="10801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r>
              <a:rPr lang="zh-CN" altLang="zh-CN" sz="1100" dirty="0"/>
              <a:t>努力为学生提供适合的、有利于学生自主选择、和谐发展的多样性、开放性、综合性课程体系。结合学校和学生实际，开展每周半天时间（</a:t>
            </a:r>
            <a:r>
              <a:rPr lang="zh-CN" altLang="zh-CN" sz="1100" dirty="0">
                <a:solidFill>
                  <a:srgbClr val="FF0000"/>
                </a:solidFill>
              </a:rPr>
              <a:t>周一下午</a:t>
            </a:r>
            <a:r>
              <a:rPr lang="en-US" altLang="zh-CN" sz="1100" dirty="0">
                <a:solidFill>
                  <a:srgbClr val="FF0000"/>
                </a:solidFill>
              </a:rPr>
              <a:t>3</a:t>
            </a:r>
            <a:r>
              <a:rPr lang="zh-CN" altLang="zh-CN" sz="1100" dirty="0">
                <a:solidFill>
                  <a:srgbClr val="FF0000"/>
                </a:solidFill>
              </a:rPr>
              <a:t>节课</a:t>
            </a:r>
            <a:r>
              <a:rPr lang="zh-CN" altLang="zh-CN" sz="1100" dirty="0"/>
              <a:t>）的学科拓展课程和综合实践课程，以学生活动为主要形式实施课程。认真落实“</a:t>
            </a:r>
            <a:r>
              <a:rPr lang="zh-CN" altLang="zh-CN" sz="1100" dirty="0">
                <a:solidFill>
                  <a:srgbClr val="FF0000"/>
                </a:solidFill>
              </a:rPr>
              <a:t>五课、两操、两活动</a:t>
            </a:r>
            <a:r>
              <a:rPr lang="zh-CN" altLang="zh-CN" sz="1100" dirty="0"/>
              <a:t>”，保证学生每天校园活动一小时。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920995" y="1059582"/>
            <a:ext cx="3312367" cy="108012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r>
              <a:rPr lang="zh-CN" altLang="zh-CN" sz="1100" dirty="0" smtClean="0"/>
              <a:t>贯彻</a:t>
            </a:r>
            <a:r>
              <a:rPr lang="zh-CN" altLang="zh-CN" sz="1100" dirty="0"/>
              <a:t>、落实《上海市中小学</a:t>
            </a:r>
            <a:r>
              <a:rPr lang="en-US" altLang="zh-CN" sz="1100" dirty="0"/>
              <a:t>2021</a:t>
            </a:r>
            <a:r>
              <a:rPr lang="zh-CN" altLang="zh-CN" sz="1100" dirty="0"/>
              <a:t>学年度课程计划》、《上海市人民政府办公厅转发市教委等五部门关于</a:t>
            </a:r>
            <a:r>
              <a:rPr lang="zh-CN" altLang="zh-CN" sz="1100" dirty="0">
                <a:solidFill>
                  <a:srgbClr val="FF0000"/>
                </a:solidFill>
              </a:rPr>
              <a:t>减轻过重课业</a:t>
            </a:r>
            <a:r>
              <a:rPr lang="zh-CN" altLang="zh-CN" sz="1100" dirty="0"/>
              <a:t>负担深入实施中小学素质教育若干意见的通知》、《上海市教育委员会等九部门关于印发</a:t>
            </a:r>
            <a:r>
              <a:rPr lang="en-US" altLang="zh-CN" sz="1100" dirty="0"/>
              <a:t>&lt;</a:t>
            </a:r>
            <a:r>
              <a:rPr lang="zh-CN" altLang="zh-CN" sz="1100" dirty="0"/>
              <a:t>本市落实义务教育阶段学生</a:t>
            </a:r>
            <a:r>
              <a:rPr lang="zh-CN" altLang="zh-CN" sz="1100" dirty="0">
                <a:solidFill>
                  <a:srgbClr val="FF0000"/>
                </a:solidFill>
              </a:rPr>
              <a:t>减负增效工作</a:t>
            </a:r>
            <a:r>
              <a:rPr lang="zh-CN" altLang="zh-CN" sz="1100" dirty="0"/>
              <a:t>实施意见</a:t>
            </a:r>
            <a:r>
              <a:rPr lang="en-US" altLang="zh-CN" sz="1100" dirty="0"/>
              <a:t>&gt;</a:t>
            </a:r>
            <a:r>
              <a:rPr lang="zh-CN" altLang="zh-CN" sz="1100" dirty="0"/>
              <a:t>的通知》、《上海市教育委员会关于在本市小学试行“快乐</a:t>
            </a:r>
            <a:r>
              <a:rPr lang="en-US" altLang="zh-CN" sz="1100" dirty="0"/>
              <a:t> 30</a:t>
            </a:r>
            <a:r>
              <a:rPr lang="zh-CN" altLang="zh-CN" sz="1100" dirty="0"/>
              <a:t>分”拓展活动的通知》、《上海市教育委员会关于印发</a:t>
            </a:r>
            <a:r>
              <a:rPr lang="en-US" altLang="zh-CN" sz="1100" dirty="0"/>
              <a:t>&lt;</a:t>
            </a:r>
            <a:r>
              <a:rPr lang="zh-CN" altLang="zh-CN" sz="1100" dirty="0"/>
              <a:t>上海市</a:t>
            </a:r>
            <a:r>
              <a:rPr lang="zh-CN" altLang="zh-CN" sz="1100" dirty="0">
                <a:solidFill>
                  <a:srgbClr val="FF0000"/>
                </a:solidFill>
              </a:rPr>
              <a:t>小学体育兴趣化、</a:t>
            </a:r>
            <a:r>
              <a:rPr lang="zh-CN" altLang="zh-CN" sz="1100" dirty="0"/>
              <a:t>初中体育多样化课程改革指导意见（试行）</a:t>
            </a:r>
            <a:r>
              <a:rPr lang="en-US" altLang="zh-CN" sz="1100" dirty="0"/>
              <a:t>&gt;</a:t>
            </a:r>
            <a:r>
              <a:rPr lang="zh-CN" altLang="zh-CN" sz="1100" dirty="0"/>
              <a:t>的通知》、《上海市教育委员会关于加强上海学校心理健康教育的意见》等文件精神，依据《东方小学</a:t>
            </a:r>
            <a:r>
              <a:rPr lang="en-US" altLang="zh-CN" sz="1100" dirty="0"/>
              <a:t>2019</a:t>
            </a:r>
            <a:r>
              <a:rPr lang="zh-CN" altLang="zh-CN" sz="1100" dirty="0"/>
              <a:t>～</a:t>
            </a:r>
            <a:r>
              <a:rPr lang="en-US" altLang="zh-CN" sz="1100" dirty="0"/>
              <a:t>2023</a:t>
            </a:r>
            <a:r>
              <a:rPr lang="zh-CN" altLang="zh-CN" sz="1100" dirty="0"/>
              <a:t>年四年发展规划》、《东方小学“</a:t>
            </a:r>
            <a:r>
              <a:rPr lang="en-US" altLang="zh-CN" sz="1100" dirty="0"/>
              <a:t>1+2</a:t>
            </a:r>
            <a:r>
              <a:rPr lang="zh-CN" altLang="zh-CN" sz="1100" dirty="0"/>
              <a:t>”课程方案》，建立并制定</a:t>
            </a:r>
            <a:r>
              <a:rPr lang="en-US" altLang="zh-CN" sz="1100" dirty="0"/>
              <a:t>2021</a:t>
            </a:r>
            <a:r>
              <a:rPr lang="zh-CN" altLang="zh-CN" sz="1100" dirty="0"/>
              <a:t>学年学校课程计划。</a:t>
            </a:r>
          </a:p>
        </p:txBody>
      </p:sp>
    </p:spTree>
    <p:extLst>
      <p:ext uri="{BB962C8B-B14F-4D97-AF65-F5344CB8AC3E}">
        <p14:creationId xmlns:p14="http://schemas.microsoft.com/office/powerpoint/2010/main" val="34095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402" y="13119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学年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国家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课程</a:t>
            </a:r>
            <a:endParaRPr lang="zh-CN" altLang="en-US" sz="3200" dirty="0"/>
          </a:p>
        </p:txBody>
      </p:sp>
      <p:sp>
        <p:nvSpPr>
          <p:cNvPr id="4" name="圆角矩形 3"/>
          <p:cNvSpPr/>
          <p:nvPr/>
        </p:nvSpPr>
        <p:spPr>
          <a:xfrm>
            <a:off x="314501" y="988448"/>
            <a:ext cx="8369501" cy="3843244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31590"/>
            <a:ext cx="7149338" cy="36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402" y="13119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学年</a:t>
            </a: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拓展型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课程</a:t>
            </a:r>
            <a:endParaRPr lang="zh-CN" altLang="en-US" sz="3200" dirty="0"/>
          </a:p>
        </p:txBody>
      </p:sp>
      <p:sp>
        <p:nvSpPr>
          <p:cNvPr id="4" name="圆角矩形 3"/>
          <p:cNvSpPr/>
          <p:nvPr/>
        </p:nvSpPr>
        <p:spPr>
          <a:xfrm>
            <a:off x="162939" y="1012982"/>
            <a:ext cx="8851945" cy="3818710"/>
          </a:xfrm>
          <a:prstGeom prst="roundRect">
            <a:avLst>
              <a:gd name="adj" fmla="val 5382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42"/>
          <a:stretch/>
        </p:blipFill>
        <p:spPr>
          <a:xfrm>
            <a:off x="323529" y="1347614"/>
            <a:ext cx="856895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3976</TotalTime>
  <Words>1363</Words>
  <Application>Microsoft Office PowerPoint</Application>
  <PresentationFormat>全屏显示(16:9)</PresentationFormat>
  <Paragraphs>71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等线</vt:lpstr>
      <vt:lpstr>华文琥珀</vt:lpstr>
      <vt:lpstr>宋体</vt:lpstr>
      <vt:lpstr>Arial</vt:lpstr>
      <vt:lpstr>Arial Black</vt:lpstr>
      <vt:lpstr>Calibri</vt:lpstr>
      <vt:lpstr>Times New Roman</vt:lpstr>
      <vt:lpstr>Wingdings</vt:lpstr>
      <vt:lpstr>Office 主题​​</vt:lpstr>
      <vt:lpstr>东方小学课程计划</vt:lpstr>
      <vt:lpstr>PowerPoint 演示文稿</vt:lpstr>
      <vt:lpstr>指导思想 </vt:lpstr>
      <vt:lpstr>PowerPoint 演示文稿</vt:lpstr>
      <vt:lpstr> 主要目标</vt:lpstr>
      <vt:lpstr>PowerPoint 演示文稿</vt:lpstr>
      <vt:lpstr>建立学校课程计划 提供适合学生的综合性课程</vt:lpstr>
      <vt:lpstr>2021学年国家课程</vt:lpstr>
      <vt:lpstr>2021学年拓展型课程</vt:lpstr>
      <vt:lpstr>2021学年探究型课程计划</vt:lpstr>
      <vt:lpstr>2021学年作息时间安排表</vt:lpstr>
      <vt:lpstr>PowerPoint 演示文稿</vt:lpstr>
      <vt:lpstr>PowerPoint 演示文稿</vt:lpstr>
      <vt:lpstr>PowerPoint 演示文稿</vt:lpstr>
      <vt:lpstr>PowerPoint 演示文稿</vt:lpstr>
      <vt:lpstr>2021学年综合实践课程（蓝村）安排表</vt:lpstr>
      <vt:lpstr>2021学年综合实践课程（懿德）安排表</vt:lpstr>
      <vt:lpstr>2021学年学科拓展课程（蓝村）安排表</vt:lpstr>
      <vt:lpstr>2021学年学科拓展课程（懿德）安排表</vt:lpstr>
      <vt:lpstr>2021学年学科拓展课程（社团蓝村）安排表</vt:lpstr>
      <vt:lpstr>2021学年学科拓展课程（社团懿德）安排表</vt:lpstr>
      <vt:lpstr>PowerPoint 演示文稿</vt:lpstr>
      <vt:lpstr>（1）学科项目学习</vt:lpstr>
      <vt:lpstr>（2）活动项目学习</vt:lpstr>
      <vt:lpstr>融合校内外课程资源 丰富课程内涵和外延</vt:lpstr>
      <vt:lpstr>THANK YOU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398</cp:revision>
  <dcterms:created xsi:type="dcterms:W3CDTF">2013-11-06T23:25:22Z</dcterms:created>
  <dcterms:modified xsi:type="dcterms:W3CDTF">2021-09-23T09:41:42Z</dcterms:modified>
</cp:coreProperties>
</file>